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264" r:id="rId3"/>
    <p:sldId id="256" r:id="rId4"/>
    <p:sldId id="257" r:id="rId5"/>
    <p:sldId id="258" r:id="rId6"/>
    <p:sldId id="269" r:id="rId7"/>
    <p:sldId id="270" r:id="rId8"/>
    <p:sldId id="261" r:id="rId9"/>
    <p:sldId id="259" r:id="rId10"/>
    <p:sldId id="263" r:id="rId11"/>
    <p:sldId id="267" r:id="rId12"/>
    <p:sldId id="272" r:id="rId13"/>
    <p:sldId id="283" r:id="rId14"/>
    <p:sldId id="277" r:id="rId15"/>
    <p:sldId id="284" r:id="rId16"/>
    <p:sldId id="274" r:id="rId17"/>
    <p:sldId id="265" r:id="rId18"/>
    <p:sldId id="285" r:id="rId19"/>
    <p:sldId id="266" r:id="rId20"/>
    <p:sldId id="275" r:id="rId21"/>
    <p:sldId id="278" r:id="rId22"/>
    <p:sldId id="287" r:id="rId23"/>
    <p:sldId id="289" r:id="rId24"/>
    <p:sldId id="279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52B634D3-B58F-4C64-97A0-48FFCC78C6A6}">
          <p14:sldIdLst>
            <p14:sldId id="288"/>
            <p14:sldId id="264"/>
            <p14:sldId id="256"/>
            <p14:sldId id="257"/>
            <p14:sldId id="258"/>
            <p14:sldId id="269"/>
            <p14:sldId id="270"/>
            <p14:sldId id="261"/>
            <p14:sldId id="259"/>
            <p14:sldId id="263"/>
            <p14:sldId id="267"/>
            <p14:sldId id="272"/>
            <p14:sldId id="283"/>
            <p14:sldId id="277"/>
            <p14:sldId id="284"/>
            <p14:sldId id="274"/>
            <p14:sldId id="265"/>
            <p14:sldId id="285"/>
            <p14:sldId id="266"/>
            <p14:sldId id="275"/>
            <p14:sldId id="278"/>
            <p14:sldId id="287"/>
            <p14:sldId id="289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CC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26" autoAdjust="0"/>
    <p:restoredTop sz="94511" autoAdjust="0"/>
  </p:normalViewPr>
  <p:slideViewPr>
    <p:cSldViewPr snapToGrid="0">
      <p:cViewPr varScale="1">
        <p:scale>
          <a:sx n="63" d="100"/>
          <a:sy n="63" d="100"/>
        </p:scale>
        <p:origin x="91" y="42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 smtClean="0"/>
              <a:t>Evolutie</a:t>
            </a:r>
            <a:r>
              <a:rPr lang="en-US" sz="2800" dirty="0" smtClean="0"/>
              <a:t> van </a:t>
            </a:r>
            <a:r>
              <a:rPr lang="en-US" sz="2800" dirty="0" err="1" smtClean="0"/>
              <a:t>transitie</a:t>
            </a:r>
            <a:r>
              <a:rPr lang="en-US" sz="2800" dirty="0" smtClean="0"/>
              <a:t>:</a:t>
            </a:r>
          </a:p>
          <a:p>
            <a:pPr>
              <a:defRPr/>
            </a:pPr>
            <a:r>
              <a:rPr lang="en-US" sz="2800" dirty="0" smtClean="0">
                <a:latin typeface="+mn-lt"/>
              </a:rPr>
              <a:t>van</a:t>
            </a:r>
            <a:r>
              <a:rPr lang="en-US" sz="2800" baseline="0" dirty="0" smtClean="0">
                <a:latin typeface="+mn-lt"/>
              </a:rPr>
              <a:t> </a:t>
            </a:r>
            <a:r>
              <a:rPr lang="en-US" sz="2800" baseline="0" dirty="0" err="1" smtClean="0">
                <a:latin typeface="+mn-lt"/>
              </a:rPr>
              <a:t>alternatieven</a:t>
            </a:r>
            <a:r>
              <a:rPr lang="en-US" sz="2800" baseline="0" dirty="0" smtClean="0">
                <a:latin typeface="+mn-lt"/>
              </a:rPr>
              <a:t> tot </a:t>
            </a:r>
            <a:r>
              <a:rPr lang="en-US" sz="2800" baseline="0" dirty="0" err="1" smtClean="0">
                <a:latin typeface="+mn-lt"/>
              </a:rPr>
              <a:t>nieuwe</a:t>
            </a:r>
            <a:r>
              <a:rPr lang="en-US" sz="2800" baseline="0" dirty="0" smtClean="0">
                <a:latin typeface="+mn-lt"/>
              </a:rPr>
              <a:t> </a:t>
            </a:r>
            <a:r>
              <a:rPr lang="en-US" sz="2800" baseline="0" dirty="0" err="1" smtClean="0">
                <a:latin typeface="+mn-lt"/>
              </a:rPr>
              <a:t>systemen</a:t>
            </a:r>
            <a:endParaRPr lang="en-US" sz="2800" baseline="0" dirty="0" smtClean="0">
              <a:latin typeface="+mn-lt"/>
            </a:endParaRPr>
          </a:p>
        </c:rich>
      </c:tx>
      <c:layout>
        <c:manualLayout>
          <c:xMode val="edge"/>
          <c:yMode val="edge"/>
          <c:x val="0.15945693897637794"/>
          <c:y val="1.7961000183246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797490157480314E-3"/>
          <c:y val="0.24652129368498102"/>
          <c:w val="0.97619525098425197"/>
          <c:h val="0.69265060945800871"/>
        </c:manualLayout>
      </c:layout>
      <c:line3D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Transitieverloop</c:v>
                </c:pt>
              </c:strCache>
            </c:strRef>
          </c:tx>
          <c:spPr>
            <a:solidFill>
              <a:schemeClr val="accent1"/>
            </a:solidFill>
            <a:ln w="57150">
              <a:solidFill>
                <a:srgbClr val="FF6600"/>
              </a:solidFill>
            </a:ln>
            <a:effectLst/>
            <a:sp3d contourW="57150">
              <a:contourClr>
                <a:srgbClr val="FF6600"/>
              </a:contourClr>
            </a:sp3d>
          </c:spPr>
          <c:cat>
            <c:numRef>
              <c:f>Blad1!$A$2:$A$9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Blad1!$B$2:$B$9</c:f>
              <c:numCache>
                <c:formatCode>General</c:formatCode>
                <c:ptCount val="8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  <c:pt idx="3">
                  <c:v>2</c:v>
                </c:pt>
                <c:pt idx="4">
                  <c:v>8</c:v>
                </c:pt>
                <c:pt idx="5">
                  <c:v>9.4</c:v>
                </c:pt>
                <c:pt idx="6">
                  <c:v>9.8000000000000007</c:v>
                </c:pt>
                <c:pt idx="7">
                  <c:v>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717808"/>
        <c:axId val="274720160"/>
        <c:axId val="272435464"/>
      </c:line3DChart>
      <c:catAx>
        <c:axId val="274717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000" dirty="0" smtClean="0"/>
                  <a:t>Tijd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74720160"/>
        <c:crosses val="autoZero"/>
        <c:auto val="1"/>
        <c:lblAlgn val="ctr"/>
        <c:lblOffset val="100"/>
        <c:noMultiLvlLbl val="0"/>
      </c:catAx>
      <c:valAx>
        <c:axId val="274720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2400" dirty="0" smtClean="0"/>
                  <a:t>Systeemcreatie</a:t>
                </a:r>
              </a:p>
            </c:rich>
          </c:tx>
          <c:layout>
            <c:manualLayout>
              <c:xMode val="edge"/>
              <c:yMode val="edge"/>
              <c:x val="5.6838090551181103E-3"/>
              <c:y val="0.322312875774328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274717808"/>
        <c:crosses val="autoZero"/>
        <c:crossBetween val="between"/>
      </c:valAx>
      <c:serAx>
        <c:axId val="272435464"/>
        <c:scaling>
          <c:orientation val="minMax"/>
        </c:scaling>
        <c:delete val="1"/>
        <c:axPos val="b"/>
        <c:majorTickMark val="out"/>
        <c:minorTickMark val="none"/>
        <c:tickLblPos val="nextTo"/>
        <c:crossAx val="27472016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 dirty="0">
                <a:latin typeface="Calibri" panose="020F0502020204030204" pitchFamily="34" charset="0"/>
              </a:rPr>
              <a:t>ENERGIETRANSITIE</a:t>
            </a:r>
          </a:p>
        </c:rich>
      </c:tx>
      <c:layout>
        <c:manualLayout>
          <c:xMode val="edge"/>
          <c:yMode val="edge"/>
          <c:x val="0.33606301239901254"/>
          <c:y val="0.1667869309999354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Blad1!$A$1:$A$7</c:f>
              <c:numCache>
                <c:formatCode>General</c:formatCode>
                <c:ptCount val="7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2024</c:v>
                </c:pt>
                <c:pt idx="5">
                  <c:v>2026</c:v>
                </c:pt>
                <c:pt idx="6">
                  <c:v>2028</c:v>
                </c:pt>
              </c:numCache>
            </c:numRef>
          </c:xVal>
          <c:yVal>
            <c:numRef>
              <c:f>Blad1!$B$1:$B$7</c:f>
              <c:numCache>
                <c:formatCode>General</c:formatCode>
                <c:ptCount val="7"/>
                <c:pt idx="0">
                  <c:v>1.5</c:v>
                </c:pt>
                <c:pt idx="1">
                  <c:v>3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  <c:pt idx="5">
                  <c:v>48</c:v>
                </c:pt>
                <c:pt idx="6">
                  <c:v>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0994456"/>
        <c:axId val="270994848"/>
      </c:scatterChart>
      <c:valAx>
        <c:axId val="270994456"/>
        <c:scaling>
          <c:orientation val="minMax"/>
          <c:max val="2028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270994848"/>
        <c:crosses val="autoZero"/>
        <c:crossBetween val="midCat"/>
      </c:valAx>
      <c:valAx>
        <c:axId val="2709948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270994456"/>
        <c:crosses val="autoZero"/>
        <c:crossBetween val="midCat"/>
      </c:valAx>
      <c:spPr>
        <a:blipFill dpi="0" rotWithShape="1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90339-7A95-4AB7-88CC-057C8EB8013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3BC08-8C92-435B-BA4F-8BF8FB531B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461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196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724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087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5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865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50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512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493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150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3BC08-8C92-435B-BA4F-8BF8FB531B9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90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1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8304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106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49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9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400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265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30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218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213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037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11DFD-9C07-43A8-A6B0-6AD3D8A82FC4}" type="datetimeFigureOut">
              <a:rPr lang="nl-BE" smtClean="0"/>
              <a:t>29/11/2017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655A7-B916-44FC-8364-2B9C9FF50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764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372" y="476250"/>
            <a:ext cx="5134708" cy="2275952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 smtClean="0"/>
              <a:t/>
            </a:r>
            <a:br>
              <a:rPr lang="nl-BE" dirty="0" smtClean="0"/>
            </a:br>
            <a:r>
              <a:rPr lang="nl-BE" sz="4000" dirty="0" smtClean="0"/>
              <a:t>Presentatie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1600" dirty="0" smtClean="0"/>
              <a:t>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6700" dirty="0" smtClean="0"/>
              <a:t>TRANSITIE</a:t>
            </a:r>
            <a:br>
              <a:rPr lang="nl-BE" sz="6700" dirty="0" smtClean="0"/>
            </a:br>
            <a:r>
              <a:rPr lang="nl-BE" sz="4000" dirty="0"/>
              <a:t>O</a:t>
            </a:r>
            <a:r>
              <a:rPr lang="nl-BE" sz="4000" dirty="0" smtClean="0"/>
              <a:t>nze welvaart van morgen</a:t>
            </a:r>
            <a:endParaRPr lang="nl-BE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5320" y="2971801"/>
            <a:ext cx="5486400" cy="30578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nl-BE" sz="2200" dirty="0" smtClean="0"/>
              <a:t>Een uitgave van</a:t>
            </a:r>
          </a:p>
          <a:p>
            <a:pPr algn="ctr"/>
            <a:r>
              <a:rPr lang="nl-BE" sz="2600" dirty="0" err="1" smtClean="0"/>
              <a:t>Pala</a:t>
            </a:r>
            <a:r>
              <a:rPr lang="nl-BE" sz="2600" dirty="0" smtClean="0"/>
              <a:t> vzw | </a:t>
            </a:r>
            <a:r>
              <a:rPr lang="nl-BE" sz="2600" dirty="0" err="1" smtClean="0"/>
              <a:t>Pelckmans</a:t>
            </a:r>
            <a:r>
              <a:rPr lang="nl-BE" sz="2600" dirty="0" smtClean="0"/>
              <a:t> Pro</a:t>
            </a:r>
          </a:p>
          <a:p>
            <a:pPr algn="ctr"/>
            <a:r>
              <a:rPr lang="nl-BE" sz="2600" dirty="0" smtClean="0"/>
              <a:t>TransitieNetwerk Middenveld</a:t>
            </a:r>
          </a:p>
          <a:p>
            <a:pPr algn="ctr">
              <a:spcBef>
                <a:spcPts val="600"/>
              </a:spcBef>
            </a:pPr>
            <a:endParaRPr lang="nl-BE" sz="2000" dirty="0" smtClean="0"/>
          </a:p>
          <a:p>
            <a:pPr algn="ctr"/>
            <a:r>
              <a:rPr lang="nl-BE" sz="2200" i="1" dirty="0" smtClean="0"/>
              <a:t>Dit boek kwam </a:t>
            </a:r>
            <a:r>
              <a:rPr lang="nl-BE" sz="2200" i="1" dirty="0"/>
              <a:t>mee tot stand </a:t>
            </a:r>
            <a:r>
              <a:rPr lang="nl-BE" sz="2200" i="1" dirty="0" smtClean="0"/>
              <a:t>dankzij Beauvent</a:t>
            </a:r>
            <a:r>
              <a:rPr lang="nl-BE" sz="2200" i="1" dirty="0"/>
              <a:t>, Febecoop, </a:t>
            </a:r>
            <a:r>
              <a:rPr lang="nl-BE" sz="2200" i="1" dirty="0" err="1" smtClean="0"/>
              <a:t>Linx</a:t>
            </a:r>
            <a:r>
              <a:rPr lang="nl-BE" sz="2200" i="1" dirty="0" smtClean="0"/>
              <a:t>+ (ABVV), </a:t>
            </a:r>
            <a:r>
              <a:rPr lang="nl-BE" sz="2200" i="1" dirty="0"/>
              <a:t>P&amp;V, Triodos Bank en Vredeseilanden</a:t>
            </a:r>
            <a:endParaRPr lang="nl-BE" sz="2200" dirty="0" smtClean="0"/>
          </a:p>
          <a:p>
            <a:pPr algn="ctr"/>
            <a:endParaRPr lang="nl-BE" sz="2000" dirty="0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2939"/>
          <a:stretch>
            <a:fillRect/>
          </a:stretch>
        </p:blipFill>
        <p:spPr>
          <a:xfrm>
            <a:off x="6881608" y="476250"/>
            <a:ext cx="3821112" cy="5392738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957216"/>
            <a:ext cx="9505056" cy="554543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66800" y="277566"/>
            <a:ext cx="100888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/>
              <a:t>Mindmap</a:t>
            </a:r>
            <a:r>
              <a:rPr lang="nl-BE" sz="4000" dirty="0" smtClean="0"/>
              <a:t> van TNM </a:t>
            </a:r>
            <a:r>
              <a:rPr lang="nl-BE" sz="3600" dirty="0" smtClean="0"/>
              <a:t>– </a:t>
            </a:r>
            <a:r>
              <a:rPr lang="nl-BE" sz="3200" dirty="0" smtClean="0"/>
              <a:t>met dank aan Erik </a:t>
            </a:r>
            <a:r>
              <a:rPr lang="nl-BE" sz="3200" dirty="0" err="1" smtClean="0"/>
              <a:t>Paredis</a:t>
            </a:r>
            <a:endParaRPr lang="nl-BE" sz="3200" dirty="0" smtClean="0"/>
          </a:p>
          <a:p>
            <a:pPr algn="ctr"/>
            <a:r>
              <a:rPr lang="nl-BE" sz="3600" dirty="0" smtClean="0"/>
              <a:t>Transitie naar </a:t>
            </a:r>
            <a:r>
              <a:rPr lang="nl-BE" sz="3200" dirty="0" smtClean="0"/>
              <a:t>rechtvaardige</a:t>
            </a:r>
            <a:r>
              <a:rPr lang="nl-BE" sz="3600" dirty="0" smtClean="0"/>
              <a:t> en duurzame samenleving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8961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07721" y="453333"/>
            <a:ext cx="10226040" cy="8461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>
                <a:latin typeface="+mn-lt"/>
              </a:rPr>
              <a:t>III Wat moet </a:t>
            </a:r>
            <a:r>
              <a:rPr lang="nl-BE" sz="4000" dirty="0" smtClean="0">
                <a:latin typeface="+mn-lt"/>
              </a:rPr>
              <a:t>er nu </a:t>
            </a:r>
            <a:r>
              <a:rPr lang="nl-BE" sz="4000" dirty="0">
                <a:latin typeface="+mn-lt"/>
              </a:rPr>
              <a:t>gebeuren?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838200" y="1767840"/>
            <a:ext cx="10515600" cy="4409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nl-BE" sz="3400" dirty="0" smtClean="0"/>
              <a:t>Omschakeling naar een sociaalecologische en democratische economie en samenleving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BE" sz="3400" b="1" dirty="0" smtClean="0"/>
              <a:t>Dematerialisatie in volle vaart: factor 10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BE" sz="3400" b="1" dirty="0" smtClean="0"/>
              <a:t>Rechtvaardigheidsrace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BE" sz="3400" b="1" dirty="0" smtClean="0"/>
              <a:t>Verdieping van de democratie, politiek en economisch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BE" sz="3400" dirty="0" smtClean="0"/>
              <a:t>Dat wordt de komende decennia een fantastische tocht</a:t>
            </a:r>
            <a:br>
              <a:rPr lang="nl-BE" sz="3400" dirty="0" smtClean="0"/>
            </a:br>
            <a:r>
              <a:rPr lang="nl-BE" sz="3400" dirty="0" smtClean="0"/>
              <a:t>en een fascinerende uitdaging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sz="3600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85" y="449055"/>
            <a:ext cx="1656133" cy="24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757378"/>
            <a:ext cx="6324600" cy="5486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72333"/>
            <a:ext cx="10226040" cy="1070667"/>
          </a:xfrm>
        </p:spPr>
        <p:txBody>
          <a:bodyPr>
            <a:noAutofit/>
          </a:bodyPr>
          <a:lstStyle/>
          <a:p>
            <a:r>
              <a:rPr lang="nl-BE" sz="4000" dirty="0" smtClean="0">
                <a:latin typeface="+mn-lt"/>
              </a:rPr>
              <a:t>Naar een stabiele, betrouwbare, stationaire, circulaire economie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974080"/>
            <a:ext cx="9178291" cy="847851"/>
          </a:xfrm>
        </p:spPr>
        <p:txBody>
          <a:bodyPr>
            <a:noAutofit/>
          </a:bodyPr>
          <a:lstStyle/>
          <a:p>
            <a:r>
              <a:rPr lang="nl-BE" sz="2800" dirty="0" smtClean="0"/>
              <a:t>Bron</a:t>
            </a:r>
            <a:r>
              <a:rPr lang="nl-BE" sz="2800" dirty="0"/>
              <a:t>: </a:t>
            </a:r>
            <a:r>
              <a:rPr lang="nl-BE" sz="2800" dirty="0" smtClean="0"/>
              <a:t>Ellen </a:t>
            </a:r>
            <a:r>
              <a:rPr lang="nl-BE" sz="2800" dirty="0" err="1" smtClean="0"/>
              <a:t>MacArthur</a:t>
            </a:r>
            <a:r>
              <a:rPr lang="nl-BE" sz="2800" dirty="0" smtClean="0"/>
              <a:t> Foundation &amp;</a:t>
            </a:r>
            <a:br>
              <a:rPr lang="nl-BE" sz="2800" dirty="0" smtClean="0"/>
            </a:br>
            <a:r>
              <a:rPr lang="nl-BE" sz="2800" dirty="0" smtClean="0"/>
              <a:t>McKinsey Center </a:t>
            </a:r>
            <a:r>
              <a:rPr lang="nl-BE" sz="2800" dirty="0" err="1" smtClean="0"/>
              <a:t>for</a:t>
            </a:r>
            <a:r>
              <a:rPr lang="nl-BE" sz="2800" dirty="0" smtClean="0"/>
              <a:t> Business </a:t>
            </a:r>
            <a:r>
              <a:rPr lang="nl-BE" sz="2800" dirty="0" err="1" smtClean="0"/>
              <a:t>and</a:t>
            </a:r>
            <a:r>
              <a:rPr lang="nl-BE" sz="2800" dirty="0" smtClean="0"/>
              <a:t> Environment</a:t>
            </a:r>
          </a:p>
        </p:txBody>
      </p:sp>
    </p:spTree>
    <p:extLst>
      <p:ext uri="{BB962C8B-B14F-4D97-AF65-F5344CB8AC3E}">
        <p14:creationId xmlns:p14="http://schemas.microsoft.com/office/powerpoint/2010/main" val="25701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259080"/>
            <a:ext cx="10226040" cy="762000"/>
          </a:xfrm>
        </p:spPr>
        <p:txBody>
          <a:bodyPr>
            <a:noAutofit/>
          </a:bodyPr>
          <a:lstStyle/>
          <a:p>
            <a:pPr algn="l"/>
            <a:r>
              <a:rPr lang="nl-BE" sz="4000" dirty="0" smtClean="0">
                <a:latin typeface="+mn-lt"/>
              </a:rPr>
              <a:t>IV Hoe geraken we daar?</a:t>
            </a:r>
            <a:endParaRPr lang="nl-BE" sz="4000" dirty="0">
              <a:latin typeface="+mn-lt"/>
            </a:endParaRPr>
          </a:p>
        </p:txBody>
      </p:sp>
      <p:graphicFrame>
        <p:nvGraphicFramePr>
          <p:cNvPr id="19" name="Grafiek 18"/>
          <p:cNvGraphicFramePr/>
          <p:nvPr>
            <p:extLst>
              <p:ext uri="{D42A27DB-BD31-4B8C-83A1-F6EECF244321}">
                <p14:modId xmlns:p14="http://schemas.microsoft.com/office/powerpoint/2010/main" val="759036299"/>
              </p:ext>
            </p:extLst>
          </p:nvPr>
        </p:nvGraphicFramePr>
        <p:xfrm>
          <a:off x="2032000" y="1188720"/>
          <a:ext cx="8128000" cy="494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2579915" y="4006427"/>
            <a:ext cx="2775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experiment - creatie</a:t>
            </a:r>
          </a:p>
          <a:p>
            <a:pPr algn="ctr"/>
            <a:r>
              <a:rPr lang="nl-BE" sz="2400" i="1" dirty="0"/>
              <a:t>e</a:t>
            </a:r>
            <a:r>
              <a:rPr lang="nl-BE" sz="2400" i="1" dirty="0" smtClean="0"/>
              <a:t>mergentie</a:t>
            </a:r>
            <a:endParaRPr lang="nl-BE" sz="2400" i="1" dirty="0"/>
          </a:p>
        </p:txBody>
      </p:sp>
      <p:sp>
        <p:nvSpPr>
          <p:cNvPr id="9" name="Tekstvak 8"/>
          <p:cNvSpPr txBox="1"/>
          <p:nvPr/>
        </p:nvSpPr>
        <p:spPr>
          <a:xfrm>
            <a:off x="7135586" y="3370218"/>
            <a:ext cx="217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i="1" dirty="0"/>
              <a:t>n</a:t>
            </a:r>
            <a:r>
              <a:rPr lang="nl-BE" sz="2400" i="1" dirty="0" smtClean="0"/>
              <a:t>ieuw systeem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8996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259080"/>
            <a:ext cx="10226040" cy="762000"/>
          </a:xfrm>
        </p:spPr>
        <p:txBody>
          <a:bodyPr>
            <a:noAutofit/>
          </a:bodyPr>
          <a:lstStyle/>
          <a:p>
            <a:pPr algn="l"/>
            <a:r>
              <a:rPr lang="nl-BE" sz="4000" dirty="0" smtClean="0">
                <a:latin typeface="+mn-lt"/>
              </a:rPr>
              <a:t>IV Hoe geraken we daar?</a:t>
            </a:r>
            <a:endParaRPr lang="nl-BE" sz="4000" dirty="0">
              <a:latin typeface="+mn-lt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38200" y="2164080"/>
            <a:ext cx="10515600" cy="4195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400" dirty="0" smtClean="0"/>
              <a:t>De gebalde kracht van</a:t>
            </a:r>
            <a:br>
              <a:rPr lang="nl-BE" sz="3400" dirty="0" smtClean="0"/>
            </a:br>
            <a:r>
              <a:rPr lang="nl-BE" sz="3400" b="1" dirty="0" smtClean="0"/>
              <a:t>emergentie</a:t>
            </a:r>
            <a:r>
              <a:rPr lang="nl-BE" sz="3400" dirty="0" smtClean="0"/>
              <a:t> &amp;</a:t>
            </a:r>
            <a:br>
              <a:rPr lang="nl-BE" sz="3400" dirty="0" smtClean="0"/>
            </a:br>
            <a:r>
              <a:rPr lang="nl-BE" sz="3400" b="1" dirty="0" smtClean="0"/>
              <a:t>regels, structuren en planning</a:t>
            </a:r>
            <a:br>
              <a:rPr lang="nl-BE" sz="3400" b="1" dirty="0" smtClean="0"/>
            </a:br>
            <a:r>
              <a:rPr lang="nl-BE" sz="2400" dirty="0" smtClean="0"/>
              <a:t/>
            </a:r>
            <a:br>
              <a:rPr lang="nl-BE" sz="2400" dirty="0" smtClean="0"/>
            </a:br>
            <a:endParaRPr lang="nl-BE" sz="2400" dirty="0" smtClean="0"/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3400" b="1" dirty="0" smtClean="0"/>
              <a:t>Creatie</a:t>
            </a:r>
            <a:r>
              <a:rPr lang="nl-BE" sz="3400" dirty="0" smtClean="0"/>
              <a:t>: van experimenten en kleinschalige initiatieven…</a:t>
            </a:r>
            <a:br>
              <a:rPr lang="nl-BE" sz="3400" dirty="0" smtClean="0"/>
            </a:br>
            <a:r>
              <a:rPr lang="nl-BE" sz="3400" dirty="0" smtClean="0"/>
              <a:t>tot vermenigvuldiging en opschaling</a:t>
            </a:r>
            <a:endParaRPr lang="nl-BE" sz="3600" b="1" dirty="0" smtClean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56" y="1021080"/>
            <a:ext cx="5952744" cy="206654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8717280" y="3087624"/>
            <a:ext cx="278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i="1" dirty="0" smtClean="0"/>
              <a:t>Foto Maikel van den Bos</a:t>
            </a:r>
            <a:endParaRPr lang="nl-BE" sz="2000" i="1" dirty="0"/>
          </a:p>
        </p:txBody>
      </p:sp>
      <p:sp>
        <p:nvSpPr>
          <p:cNvPr id="3" name="Tekstvak 2"/>
          <p:cNvSpPr txBox="1"/>
          <p:nvPr/>
        </p:nvSpPr>
        <p:spPr>
          <a:xfrm>
            <a:off x="5290458" y="3902526"/>
            <a:ext cx="6112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i="1" dirty="0" smtClean="0"/>
              <a:t>Een leerrijke onderwijsgeschiedenis</a:t>
            </a:r>
            <a:endParaRPr lang="nl-BE" sz="3200" i="1" dirty="0"/>
          </a:p>
        </p:txBody>
      </p:sp>
    </p:spTree>
    <p:extLst>
      <p:ext uri="{BB962C8B-B14F-4D97-AF65-F5344CB8AC3E}">
        <p14:creationId xmlns:p14="http://schemas.microsoft.com/office/powerpoint/2010/main" val="11109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259080"/>
            <a:ext cx="10226040" cy="762000"/>
          </a:xfrm>
        </p:spPr>
        <p:txBody>
          <a:bodyPr>
            <a:noAutofit/>
          </a:bodyPr>
          <a:lstStyle/>
          <a:p>
            <a:pPr algn="l"/>
            <a:r>
              <a:rPr lang="nl-BE" sz="4000" dirty="0" smtClean="0"/>
              <a:t>IV Hoe </a:t>
            </a:r>
            <a:r>
              <a:rPr lang="nl-BE" sz="4000" dirty="0"/>
              <a:t>geraken we daar?</a:t>
            </a:r>
            <a:endParaRPr lang="nl-BE" sz="4000" dirty="0">
              <a:latin typeface="+mn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879592" y="4162436"/>
            <a:ext cx="5373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Micro of niche</a:t>
            </a:r>
          </a:p>
          <a:p>
            <a:r>
              <a:rPr lang="nl-BE" sz="2400" i="1" dirty="0" smtClean="0"/>
              <a:t>Experimenten en innovaties door pioniers</a:t>
            </a:r>
            <a:endParaRPr lang="nl-BE" sz="2400" i="1" dirty="0"/>
          </a:p>
        </p:txBody>
      </p:sp>
      <p:sp>
        <p:nvSpPr>
          <p:cNvPr id="9" name="Tekstvak 8"/>
          <p:cNvSpPr txBox="1"/>
          <p:nvPr/>
        </p:nvSpPr>
        <p:spPr>
          <a:xfrm>
            <a:off x="5888736" y="2387714"/>
            <a:ext cx="60375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 smtClean="0"/>
              <a:t>Meso</a:t>
            </a:r>
            <a:r>
              <a:rPr lang="nl-BE" sz="3200" dirty="0" smtClean="0"/>
              <a:t> of regime</a:t>
            </a:r>
          </a:p>
          <a:p>
            <a:r>
              <a:rPr lang="nl-BE" sz="2400" dirty="0"/>
              <a:t>d</a:t>
            </a:r>
            <a:r>
              <a:rPr lang="nl-BE" sz="2400" dirty="0" smtClean="0"/>
              <a:t>e dominante systemen, structuren, praktijken inzake </a:t>
            </a:r>
            <a:r>
              <a:rPr lang="nl-BE" sz="2400" i="1" dirty="0" smtClean="0"/>
              <a:t>voedsel, wonen, mobiliteit, energie, gebruiksgoederen, geld, fiscaliteit …</a:t>
            </a:r>
            <a:endParaRPr lang="nl-BE" sz="2400" i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15880" r="35118" b="9795"/>
          <a:stretch/>
        </p:blipFill>
        <p:spPr>
          <a:xfrm>
            <a:off x="1109473" y="1450804"/>
            <a:ext cx="3995150" cy="408295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893817" y="1362451"/>
            <a:ext cx="492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Macro of landschap</a:t>
            </a:r>
          </a:p>
          <a:p>
            <a:r>
              <a:rPr lang="nl-BE" sz="2400" i="1" dirty="0" smtClean="0"/>
              <a:t>mondialisering, klimaat, bevolking…</a:t>
            </a:r>
          </a:p>
        </p:txBody>
      </p:sp>
    </p:spTree>
    <p:extLst>
      <p:ext uri="{BB962C8B-B14F-4D97-AF65-F5344CB8AC3E}">
        <p14:creationId xmlns:p14="http://schemas.microsoft.com/office/powerpoint/2010/main" val="25170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259080"/>
            <a:ext cx="10226040" cy="762000"/>
          </a:xfrm>
        </p:spPr>
        <p:txBody>
          <a:bodyPr>
            <a:noAutofit/>
          </a:bodyPr>
          <a:lstStyle/>
          <a:p>
            <a:pPr algn="l"/>
            <a:r>
              <a:rPr lang="nl-BE" sz="4000" dirty="0" smtClean="0">
                <a:latin typeface="+mn-lt"/>
              </a:rPr>
              <a:t>IV Hoe geraken we daar?</a:t>
            </a:r>
            <a:endParaRPr lang="nl-BE" sz="4000" dirty="0">
              <a:latin typeface="+mn-lt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38200" y="1266009"/>
            <a:ext cx="10515600" cy="4195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400" b="1" dirty="0" smtClean="0"/>
              <a:t>Van experiment tot systeem</a:t>
            </a:r>
            <a:r>
              <a:rPr lang="nl-BE" sz="3400" dirty="0" smtClean="0"/>
              <a:t>: moeilijk voor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nl-BE" sz="3400" dirty="0" smtClean="0"/>
              <a:t>samenleving, bedrijven en overheid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nl-BE" sz="3400" b="1" dirty="0" smtClean="0"/>
              <a:t>Van vroeger en nu</a:t>
            </a:r>
          </a:p>
          <a:p>
            <a:pPr marL="0" indent="0">
              <a:buNone/>
            </a:pPr>
            <a:r>
              <a:rPr lang="nl-BE" sz="3400" b="1" dirty="0" smtClean="0"/>
              <a:t>Van elders en hier</a:t>
            </a:r>
            <a:endParaRPr lang="nl-BE" sz="3600" b="1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70" y="259080"/>
            <a:ext cx="2620844" cy="3931266"/>
          </a:xfrm>
          <a:prstGeom prst="rect">
            <a:avLst/>
          </a:prstGeom>
        </p:spPr>
      </p:pic>
      <p:pic>
        <p:nvPicPr>
          <p:cNvPr id="1028" name="Picture 4" descr="https://www.mobility.ch/typo3temp/_processed_/csm_9_Kategorien_2900_Fahrzeuge_02_892c4a11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02812"/>
            <a:ext cx="6819900" cy="205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9" y="2445192"/>
            <a:ext cx="3669443" cy="27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516217"/>
            <a:ext cx="9178291" cy="1341783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Ovaal 5"/>
          <p:cNvSpPr/>
          <p:nvPr/>
        </p:nvSpPr>
        <p:spPr>
          <a:xfrm rot="1262722">
            <a:off x="3568700" y="290513"/>
            <a:ext cx="5054600" cy="6276975"/>
          </a:xfrm>
          <a:prstGeom prst="ellipse">
            <a:avLst/>
          </a:prstGeom>
          <a:noFill/>
          <a:ln w="3175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 rot="1083586">
            <a:off x="4029496" y="922973"/>
            <a:ext cx="3505200" cy="5012055"/>
          </a:xfrm>
          <a:prstGeom prst="ellipse">
            <a:avLst/>
          </a:prstGeom>
          <a:noFill/>
          <a:ln w="317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 rot="935717">
            <a:off x="4523986" y="1669733"/>
            <a:ext cx="1697355" cy="3518535"/>
          </a:xfrm>
          <a:prstGeom prst="ellipse">
            <a:avLst/>
          </a:prstGeom>
          <a:noFill/>
          <a:ln w="3175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24122" y="3089353"/>
            <a:ext cx="2709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>
                <a:solidFill>
                  <a:srgbClr val="FF6600"/>
                </a:solidFill>
              </a:rPr>
              <a:t>SAMENLEVING</a:t>
            </a:r>
            <a:endParaRPr lang="nl-BE" sz="3200" b="1" dirty="0">
              <a:solidFill>
                <a:srgbClr val="FF66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8968561" y="2044055"/>
            <a:ext cx="143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 smtClean="0">
                <a:solidFill>
                  <a:srgbClr val="33CCCC"/>
                </a:solidFill>
              </a:rPr>
              <a:t>AARDE</a:t>
            </a:r>
            <a:endParaRPr lang="nl-BE" sz="3200" b="1" dirty="0">
              <a:solidFill>
                <a:srgbClr val="33CCCC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128636" y="4010397"/>
            <a:ext cx="2045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>
                <a:solidFill>
                  <a:srgbClr val="99CC00"/>
                </a:solidFill>
              </a:rPr>
              <a:t>WELVAART</a:t>
            </a:r>
            <a:endParaRPr lang="nl-BE" sz="3200" b="1" dirty="0">
              <a:solidFill>
                <a:srgbClr val="99CC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79120" y="845415"/>
            <a:ext cx="35031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4000" dirty="0" smtClean="0"/>
              <a:t>IV Hoe geraken</a:t>
            </a:r>
            <a:br>
              <a:rPr lang="nl-BE" sz="4000" dirty="0" smtClean="0"/>
            </a:br>
            <a:r>
              <a:rPr lang="nl-BE" sz="4000" dirty="0" smtClean="0"/>
              <a:t>we </a:t>
            </a:r>
            <a:r>
              <a:rPr lang="nl-BE" sz="4000" dirty="0"/>
              <a:t>daar?</a:t>
            </a:r>
            <a:r>
              <a:rPr lang="nl-BE" sz="3600" dirty="0" smtClean="0"/>
              <a:t/>
            </a:r>
            <a:br>
              <a:rPr lang="nl-BE" sz="3600" dirty="0" smtClean="0"/>
            </a:br>
            <a:r>
              <a:rPr lang="nl-BE" sz="3600" dirty="0" smtClean="0"/>
              <a:t/>
            </a:r>
            <a:br>
              <a:rPr lang="nl-BE" sz="3600" dirty="0" smtClean="0"/>
            </a:br>
            <a:r>
              <a:rPr lang="nl-BE" sz="3400" dirty="0"/>
              <a:t>in </a:t>
            </a:r>
            <a:r>
              <a:rPr lang="nl-BE" sz="3400" b="1" dirty="0"/>
              <a:t>cockpit</a:t>
            </a:r>
            <a:r>
              <a:rPr lang="nl-BE" sz="3400" dirty="0"/>
              <a:t> </a:t>
            </a:r>
            <a:r>
              <a:rPr lang="nl-BE" sz="3400" dirty="0" smtClean="0"/>
              <a:t>van transitie</a:t>
            </a:r>
          </a:p>
          <a:p>
            <a:pPr>
              <a:spcAft>
                <a:spcPts val="600"/>
              </a:spcAft>
            </a:pPr>
            <a:endParaRPr lang="nl-BE" sz="3400" dirty="0"/>
          </a:p>
          <a:p>
            <a:pPr>
              <a:spcAft>
                <a:spcPts val="600"/>
              </a:spcAft>
            </a:pPr>
            <a:r>
              <a:rPr lang="nl-BE" sz="3400" dirty="0" smtClean="0"/>
              <a:t>Talrijke</a:t>
            </a:r>
          </a:p>
          <a:p>
            <a:pPr>
              <a:spcAft>
                <a:spcPts val="600"/>
              </a:spcAft>
            </a:pPr>
            <a:r>
              <a:rPr lang="nl-BE" sz="3400" b="1" dirty="0" smtClean="0"/>
              <a:t>transitiearena’s</a:t>
            </a:r>
          </a:p>
        </p:txBody>
      </p:sp>
    </p:spTree>
    <p:extLst>
      <p:ext uri="{BB962C8B-B14F-4D97-AF65-F5344CB8AC3E}">
        <p14:creationId xmlns:p14="http://schemas.microsoft.com/office/powerpoint/2010/main" val="13343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2271" y="320635"/>
            <a:ext cx="7548864" cy="762000"/>
          </a:xfrm>
        </p:spPr>
        <p:txBody>
          <a:bodyPr>
            <a:noAutofit/>
          </a:bodyPr>
          <a:lstStyle/>
          <a:p>
            <a:pPr algn="l"/>
            <a:r>
              <a:rPr lang="nl-BE" sz="4000" dirty="0" smtClean="0">
                <a:latin typeface="+mn-lt"/>
              </a:rPr>
              <a:t>Motors van transitie of verandering</a:t>
            </a:r>
            <a:endParaRPr lang="nl-BE" sz="4000" dirty="0">
              <a:latin typeface="+mn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244862" y="5272455"/>
            <a:ext cx="106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Markt</a:t>
            </a:r>
            <a:endParaRPr lang="nl-BE" sz="2800" i="1" dirty="0"/>
          </a:p>
        </p:txBody>
      </p:sp>
      <p:sp>
        <p:nvSpPr>
          <p:cNvPr id="9" name="Tekstvak 8"/>
          <p:cNvSpPr txBox="1"/>
          <p:nvPr/>
        </p:nvSpPr>
        <p:spPr>
          <a:xfrm>
            <a:off x="2291024" y="5272455"/>
            <a:ext cx="1562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Overheid</a:t>
            </a:r>
            <a:endParaRPr lang="nl-BE" sz="2800" i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425588" y="1215949"/>
            <a:ext cx="202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Samenleving</a:t>
            </a:r>
          </a:p>
        </p:txBody>
      </p:sp>
      <p:sp>
        <p:nvSpPr>
          <p:cNvPr id="5" name="Gelijkbenige driehoek 4"/>
          <p:cNvSpPr/>
          <p:nvPr/>
        </p:nvSpPr>
        <p:spPr>
          <a:xfrm>
            <a:off x="3240158" y="1872483"/>
            <a:ext cx="4393095" cy="3266658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18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23711"/>
              </p:ext>
            </p:extLst>
          </p:nvPr>
        </p:nvGraphicFramePr>
        <p:xfrm>
          <a:off x="1371600" y="441961"/>
          <a:ext cx="9414782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807721" y="1"/>
            <a:ext cx="10226040" cy="11593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4000" dirty="0" smtClean="0">
                <a:latin typeface="+mn-lt"/>
              </a:rPr>
              <a:t>Van verbeelden naar doen</a:t>
            </a:r>
          </a:p>
          <a:p>
            <a:pPr algn="ctr"/>
            <a:r>
              <a:rPr lang="nl-BE" sz="3400" dirty="0" smtClean="0">
                <a:latin typeface="+mn-lt"/>
              </a:rPr>
              <a:t>wondere </a:t>
            </a:r>
            <a:r>
              <a:rPr lang="nl-BE" sz="3400" dirty="0">
                <a:latin typeface="+mn-lt"/>
              </a:rPr>
              <a:t>wereld van de </a:t>
            </a:r>
            <a:r>
              <a:rPr lang="nl-BE" sz="3400" dirty="0" smtClean="0">
                <a:latin typeface="+mn-lt"/>
              </a:rPr>
              <a:t>verdubbelingssnelheid 2</a:t>
            </a:r>
          </a:p>
          <a:p>
            <a:pPr algn="ctr"/>
            <a:endParaRPr lang="nl-BE" sz="3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4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2939"/>
          <a:stretch>
            <a:fillRect/>
          </a:stretch>
        </p:blipFill>
        <p:spPr>
          <a:xfrm>
            <a:off x="9271570" y="687259"/>
            <a:ext cx="2496274" cy="35229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+mn-lt"/>
              </a:rPr>
              <a:t>TRANSITIE in vogelvlucht</a:t>
            </a:r>
            <a:endParaRPr lang="nl-BE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3600" dirty="0"/>
              <a:t>I - Waar zijn we beland? Systemische </a:t>
            </a:r>
            <a:r>
              <a:rPr lang="nl-BE" sz="3600" dirty="0" smtClean="0"/>
              <a:t>problemen</a:t>
            </a:r>
          </a:p>
          <a:p>
            <a:pPr marL="0" indent="0">
              <a:buNone/>
            </a:pPr>
            <a:endParaRPr lang="nl-BE" sz="3600" dirty="0"/>
          </a:p>
          <a:p>
            <a:pPr marL="0" indent="0">
              <a:buNone/>
            </a:pPr>
            <a:r>
              <a:rPr lang="nl-BE" sz="3600" dirty="0"/>
              <a:t>II - Waar moet het naartoe? Toekomstbeelden</a:t>
            </a:r>
          </a:p>
          <a:p>
            <a:pPr marL="0" indent="0">
              <a:buNone/>
            </a:pPr>
            <a:endParaRPr lang="nl-BE" sz="3600" dirty="0" smtClean="0"/>
          </a:p>
          <a:p>
            <a:pPr marL="0" indent="0">
              <a:buNone/>
            </a:pPr>
            <a:r>
              <a:rPr lang="nl-BE" sz="3600" dirty="0" smtClean="0"/>
              <a:t>III </a:t>
            </a:r>
            <a:r>
              <a:rPr lang="nl-BE" sz="3600" dirty="0"/>
              <a:t>- Wat moet er nu gebeuren? De kern van transitie</a:t>
            </a:r>
          </a:p>
          <a:p>
            <a:pPr marL="0" indent="0">
              <a:buNone/>
            </a:pPr>
            <a:endParaRPr lang="nl-BE" sz="3600" dirty="0" smtClean="0"/>
          </a:p>
          <a:p>
            <a:pPr marL="0" indent="0">
              <a:buNone/>
            </a:pPr>
            <a:r>
              <a:rPr lang="nl-BE" sz="3600" dirty="0" smtClean="0"/>
              <a:t>IV </a:t>
            </a:r>
            <a:r>
              <a:rPr lang="nl-BE" sz="3600" dirty="0"/>
              <a:t>- Hoe geraken we daar?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 rotWithShape="1">
          <a:blip r:embed="rId3"/>
          <a:srcRect t="7109" b="7325"/>
          <a:stretch/>
        </p:blipFill>
        <p:spPr bwMode="auto">
          <a:xfrm>
            <a:off x="2203490" y="1009934"/>
            <a:ext cx="8892540" cy="427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163773"/>
            <a:ext cx="10226040" cy="846161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Van verbeelden naar doen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6096000"/>
            <a:ext cx="9178291" cy="649731"/>
          </a:xfrm>
        </p:spPr>
        <p:txBody>
          <a:bodyPr>
            <a:noAutofit/>
          </a:bodyPr>
          <a:lstStyle/>
          <a:p>
            <a:r>
              <a:rPr lang="nl-BE" sz="3400" dirty="0" smtClean="0"/>
              <a:t>Bike4car.ch in fietsland Zwitserland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316" y="2164000"/>
            <a:ext cx="4266555" cy="3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69" y="4253294"/>
            <a:ext cx="3056057" cy="22953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163773"/>
            <a:ext cx="10226040" cy="846161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Van verbeelden naar doen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6096000"/>
            <a:ext cx="9178291" cy="649731"/>
          </a:xfrm>
        </p:spPr>
        <p:txBody>
          <a:bodyPr>
            <a:noAutofit/>
          </a:bodyPr>
          <a:lstStyle/>
          <a:p>
            <a:endParaRPr lang="nl-BE" sz="34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73" y="1009933"/>
            <a:ext cx="3828791" cy="28715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09" y="1009934"/>
            <a:ext cx="3409641" cy="25572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29873"/>
            <a:ext cx="3195379" cy="239653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5824"/>
          <a:stretch/>
        </p:blipFill>
        <p:spPr>
          <a:xfrm>
            <a:off x="4660034" y="878298"/>
            <a:ext cx="3895492" cy="257833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09" y="3285797"/>
            <a:ext cx="2265957" cy="302127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86" r="-128" b="9261"/>
          <a:stretch/>
        </p:blipFill>
        <p:spPr>
          <a:xfrm>
            <a:off x="2372254" y="2763295"/>
            <a:ext cx="3160484" cy="20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280416"/>
            <a:ext cx="10226040" cy="1219200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Van verbeelden naar doen</a:t>
            </a:r>
            <a:br>
              <a:rPr lang="nl-BE" sz="4000" dirty="0" smtClean="0">
                <a:latin typeface="+mn-lt"/>
              </a:rPr>
            </a:br>
            <a:r>
              <a:rPr lang="nl-BE" sz="4000" dirty="0"/>
              <a:t>Wat doen burgers, overheid en bedrijven hier</a:t>
            </a:r>
            <a:r>
              <a:rPr lang="nl-BE" sz="4000" dirty="0" smtClean="0"/>
              <a:t>?</a:t>
            </a:r>
            <a:endParaRPr lang="nl-BE" sz="4000" dirty="0">
              <a:latin typeface="+mn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55034" y="1633728"/>
            <a:ext cx="94470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Voedsel &amp; landbouw</a:t>
            </a:r>
          </a:p>
          <a:p>
            <a:r>
              <a:rPr lang="nl-BE" sz="2000" dirty="0" smtClean="0"/>
              <a:t>Energie</a:t>
            </a:r>
          </a:p>
          <a:p>
            <a:r>
              <a:rPr lang="nl-BE" sz="2000" dirty="0" smtClean="0"/>
              <a:t>Gebruiksgoederen</a:t>
            </a:r>
          </a:p>
          <a:p>
            <a:r>
              <a:rPr lang="nl-BE" sz="2000" dirty="0" smtClean="0"/>
              <a:t>Wonen &amp; bouwen</a:t>
            </a:r>
          </a:p>
          <a:p>
            <a:r>
              <a:rPr lang="nl-BE" sz="2000" dirty="0" smtClean="0"/>
              <a:t>Mobiliteit</a:t>
            </a:r>
          </a:p>
          <a:p>
            <a:r>
              <a:rPr lang="nl-BE" sz="2000" dirty="0" smtClean="0"/>
              <a:t>Biodiversiteit</a:t>
            </a:r>
          </a:p>
          <a:p>
            <a:r>
              <a:rPr lang="nl-BE" sz="2000" dirty="0" smtClean="0"/>
              <a:t>Werk</a:t>
            </a:r>
          </a:p>
          <a:p>
            <a:r>
              <a:rPr lang="nl-BE" sz="2000" dirty="0" smtClean="0"/>
              <a:t>Inkomen &amp; zekerheid</a:t>
            </a:r>
          </a:p>
          <a:p>
            <a:r>
              <a:rPr lang="nl-BE" sz="2000" dirty="0" smtClean="0"/>
              <a:t>Markt &amp; handel &amp; delen</a:t>
            </a:r>
          </a:p>
          <a:p>
            <a:r>
              <a:rPr lang="nl-BE" sz="2000" dirty="0" smtClean="0"/>
              <a:t>Fiscaliteit</a:t>
            </a:r>
          </a:p>
          <a:p>
            <a:r>
              <a:rPr lang="nl-BE" sz="2000" dirty="0" smtClean="0"/>
              <a:t>Kennis</a:t>
            </a:r>
          </a:p>
          <a:p>
            <a:r>
              <a:rPr lang="nl-BE" sz="2000" dirty="0" smtClean="0"/>
              <a:t>Cultuur</a:t>
            </a:r>
          </a:p>
          <a:p>
            <a:r>
              <a:rPr lang="nl-BE" sz="2000" dirty="0" smtClean="0"/>
              <a:t>…</a:t>
            </a:r>
            <a:endParaRPr lang="nl-BE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9066"/>
          <a:stretch/>
        </p:blipFill>
        <p:spPr>
          <a:xfrm>
            <a:off x="4523231" y="2023872"/>
            <a:ext cx="6278881" cy="32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9066"/>
          <a:stretch/>
        </p:blipFill>
        <p:spPr>
          <a:xfrm>
            <a:off x="0" y="353568"/>
            <a:ext cx="12192000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2939"/>
          <a:stretch>
            <a:fillRect/>
          </a:stretch>
        </p:blipFill>
        <p:spPr>
          <a:xfrm>
            <a:off x="7847215" y="238865"/>
            <a:ext cx="3528514" cy="4979794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516217"/>
            <a:ext cx="9178291" cy="1341783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Ovaal 5"/>
          <p:cNvSpPr/>
          <p:nvPr/>
        </p:nvSpPr>
        <p:spPr>
          <a:xfrm rot="1262722">
            <a:off x="3568700" y="290513"/>
            <a:ext cx="5054600" cy="6276975"/>
          </a:xfrm>
          <a:prstGeom prst="ellipse">
            <a:avLst/>
          </a:prstGeom>
          <a:noFill/>
          <a:ln w="3175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 rot="1083586">
            <a:off x="4029496" y="922973"/>
            <a:ext cx="3505200" cy="5012055"/>
          </a:xfrm>
          <a:prstGeom prst="ellipse">
            <a:avLst/>
          </a:prstGeom>
          <a:noFill/>
          <a:ln w="317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 rot="935717">
            <a:off x="4523986" y="1669733"/>
            <a:ext cx="1697355" cy="3518535"/>
          </a:xfrm>
          <a:prstGeom prst="ellipse">
            <a:avLst/>
          </a:prstGeom>
          <a:noFill/>
          <a:ln w="3175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79119" y="409828"/>
            <a:ext cx="4672503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nl-BE" sz="4000" dirty="0" smtClean="0"/>
              <a:t>Transitie is bezig</a:t>
            </a:r>
          </a:p>
          <a:p>
            <a:pPr>
              <a:spcAft>
                <a:spcPts val="1500"/>
              </a:spcAft>
            </a:pPr>
            <a:r>
              <a:rPr lang="nl-BE" sz="3400" dirty="0" smtClean="0"/>
              <a:t>We brengen de utopieën </a:t>
            </a:r>
            <a:r>
              <a:rPr lang="nl-BE" sz="3400" i="1" dirty="0" smtClean="0"/>
              <a:t>Van eiland tot wereld</a:t>
            </a:r>
          </a:p>
          <a:p>
            <a:pPr>
              <a:spcAft>
                <a:spcPts val="1500"/>
              </a:spcAft>
            </a:pPr>
            <a:r>
              <a:rPr lang="nl-BE" sz="3400" dirty="0" smtClean="0"/>
              <a:t>Voor een toekomst die</a:t>
            </a:r>
            <a:br>
              <a:rPr lang="nl-BE" sz="3400" dirty="0" smtClean="0"/>
            </a:br>
            <a:r>
              <a:rPr lang="nl-BE" sz="3400" dirty="0" smtClean="0"/>
              <a:t>én ecologisch én sociaal én democratisch is</a:t>
            </a:r>
          </a:p>
          <a:p>
            <a:pPr>
              <a:spcAft>
                <a:spcPts val="1500"/>
              </a:spcAft>
            </a:pPr>
            <a:r>
              <a:rPr lang="nl-BE" sz="3400" dirty="0" smtClean="0"/>
              <a:t>Met </a:t>
            </a:r>
            <a:r>
              <a:rPr lang="nl-BE" sz="3400" dirty="0" err="1" smtClean="0"/>
              <a:t>Pala</a:t>
            </a:r>
            <a:r>
              <a:rPr lang="nl-BE" sz="3400" dirty="0" smtClean="0"/>
              <a:t>, met TNM, met haar leden, met dit </a:t>
            </a:r>
            <a:r>
              <a:rPr lang="nl-BE" sz="3400" dirty="0"/>
              <a:t>boek </a:t>
            </a:r>
            <a:r>
              <a:rPr lang="nl-BE" sz="3400" dirty="0" smtClean="0"/>
              <a:t>bedoeld als forse aanzet en… met u</a:t>
            </a:r>
          </a:p>
        </p:txBody>
      </p:sp>
    </p:spTree>
    <p:extLst>
      <p:ext uri="{BB962C8B-B14F-4D97-AF65-F5344CB8AC3E}">
        <p14:creationId xmlns:p14="http://schemas.microsoft.com/office/powerpoint/2010/main" val="28441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7721" y="163773"/>
            <a:ext cx="10226040" cy="846161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I Waar zijn we beland? Systemische problemen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615504"/>
            <a:ext cx="9178291" cy="1058251"/>
          </a:xfrm>
        </p:spPr>
        <p:txBody>
          <a:bodyPr>
            <a:noAutofit/>
          </a:bodyPr>
          <a:lstStyle/>
          <a:p>
            <a:r>
              <a:rPr lang="nl-BE" sz="3600" dirty="0"/>
              <a:t>Zeespiegelstijging + 1 m </a:t>
            </a:r>
          </a:p>
          <a:p>
            <a:r>
              <a:rPr lang="nl-BE" sz="3200" dirty="0" smtClean="0"/>
              <a:t>Bron</a:t>
            </a:r>
            <a:r>
              <a:rPr lang="nl-BE" sz="3200" dirty="0"/>
              <a:t>: </a:t>
            </a:r>
            <a:r>
              <a:rPr lang="nl-BE" sz="3200" dirty="0" smtClean="0"/>
              <a:t>flood.firetree.net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034" y="1247265"/>
            <a:ext cx="9212583" cy="41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4" y="1"/>
            <a:ext cx="9178291" cy="1110342"/>
          </a:xfrm>
        </p:spPr>
        <p:txBody>
          <a:bodyPr>
            <a:normAutofit/>
          </a:bodyPr>
          <a:lstStyle/>
          <a:p>
            <a:r>
              <a:rPr lang="nl-BE" sz="3600" dirty="0" smtClean="0">
                <a:latin typeface="+mn-lt"/>
              </a:rPr>
              <a:t>Zeespiegelstijging + 7 m </a:t>
            </a:r>
            <a:r>
              <a:rPr lang="nl-BE" sz="3200" dirty="0" smtClean="0">
                <a:latin typeface="+mn-lt"/>
              </a:rPr>
              <a:t>(bron flood.firetree.net)</a:t>
            </a:r>
            <a:br>
              <a:rPr lang="nl-BE" sz="3200" dirty="0" smtClean="0">
                <a:latin typeface="+mn-lt"/>
              </a:rPr>
            </a:br>
            <a:r>
              <a:rPr lang="nl-BE" sz="3400" dirty="0" smtClean="0">
                <a:latin typeface="+mn-lt"/>
              </a:rPr>
              <a:t>wondere wereld van de verdubbelingssnelheid</a:t>
            </a:r>
            <a:endParaRPr lang="nl-BE" sz="34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882184"/>
            <a:ext cx="9178291" cy="614149"/>
          </a:xfrm>
        </p:spPr>
        <p:txBody>
          <a:bodyPr>
            <a:noAutofit/>
          </a:bodyPr>
          <a:lstStyle/>
          <a:p>
            <a:r>
              <a:rPr lang="nl-BE" sz="3400" dirty="0" smtClean="0"/>
              <a:t>TIP: probeer ook eens 20, 30 … 60 m en zoom uit</a:t>
            </a:r>
            <a:endParaRPr lang="nl-BE" sz="3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76" y="1247265"/>
            <a:ext cx="7975593" cy="42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4" y="53465"/>
            <a:ext cx="9178291" cy="1043815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Ecologische grenzen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13559" y="6065520"/>
            <a:ext cx="8183881" cy="792480"/>
          </a:xfrm>
        </p:spPr>
        <p:txBody>
          <a:bodyPr>
            <a:normAutofit/>
          </a:bodyPr>
          <a:lstStyle/>
          <a:p>
            <a:r>
              <a:rPr lang="nl-BE" sz="3600" dirty="0" smtClean="0"/>
              <a:t>Planetaire grenzen, </a:t>
            </a:r>
            <a:r>
              <a:rPr lang="nl-BE" sz="3600" dirty="0" err="1" smtClean="0"/>
              <a:t>Rockström</a:t>
            </a:r>
            <a:r>
              <a:rPr lang="nl-BE" sz="3600" dirty="0" smtClean="0"/>
              <a:t> e.a., 2009</a:t>
            </a:r>
            <a:endParaRPr lang="nl-BE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6" y="1247265"/>
            <a:ext cx="6848173" cy="38578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5" y="2063496"/>
            <a:ext cx="4617720" cy="40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4" y="53465"/>
            <a:ext cx="9053885" cy="808216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Sociale grenzen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52058" y="5928360"/>
            <a:ext cx="7984242" cy="929640"/>
          </a:xfrm>
        </p:spPr>
        <p:txBody>
          <a:bodyPr>
            <a:normAutofit fontScale="92500" lnSpcReduction="10000"/>
          </a:bodyPr>
          <a:lstStyle/>
          <a:p>
            <a:endParaRPr lang="nl-BE" dirty="0" smtClean="0"/>
          </a:p>
          <a:p>
            <a:r>
              <a:rPr lang="nl-BE" sz="3900" dirty="0" err="1" smtClean="0"/>
              <a:t>Rana</a:t>
            </a:r>
            <a:r>
              <a:rPr lang="nl-BE" sz="3900" dirty="0" smtClean="0"/>
              <a:t> </a:t>
            </a:r>
            <a:r>
              <a:rPr lang="nl-BE" sz="3900" dirty="0" err="1" smtClean="0"/>
              <a:t>Plaza</a:t>
            </a:r>
            <a:r>
              <a:rPr lang="nl-BE" sz="3900" dirty="0" smtClean="0"/>
              <a:t>, Bangladesh 2013 </a:t>
            </a:r>
            <a:r>
              <a:rPr lang="nl-BE" sz="2800" dirty="0" smtClean="0"/>
              <a:t>(foto’s </a:t>
            </a:r>
            <a:r>
              <a:rPr lang="nl-BE" sz="2800" dirty="0" err="1" smtClean="0"/>
              <a:t>Rijans</a:t>
            </a:r>
            <a:r>
              <a:rPr lang="nl-BE" sz="2800" dirty="0" smtClean="0"/>
              <a:t>)</a:t>
            </a:r>
          </a:p>
          <a:p>
            <a:endParaRPr lang="nl-BE" sz="47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58" y="861681"/>
            <a:ext cx="7984242" cy="53254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08" y="1196961"/>
            <a:ext cx="4261222" cy="25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4" y="53465"/>
            <a:ext cx="9178291" cy="952375"/>
          </a:xfrm>
        </p:spPr>
        <p:txBody>
          <a:bodyPr>
            <a:normAutofit/>
          </a:bodyPr>
          <a:lstStyle/>
          <a:p>
            <a:r>
              <a:rPr lang="nl-BE" sz="4000" dirty="0" smtClean="0">
                <a:latin typeface="+mn-lt"/>
              </a:rPr>
              <a:t>Democratische grenzen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62201" y="5882641"/>
            <a:ext cx="7147560" cy="975360"/>
          </a:xfrm>
        </p:spPr>
        <p:txBody>
          <a:bodyPr>
            <a:normAutofit fontScale="92500" lnSpcReduction="10000"/>
          </a:bodyPr>
          <a:lstStyle/>
          <a:p>
            <a:r>
              <a:rPr lang="nl-BE" sz="3900" dirty="0" smtClean="0"/>
              <a:t>Anti-TTIP-betoging, Brussel 2015</a:t>
            </a:r>
          </a:p>
          <a:p>
            <a:r>
              <a:rPr lang="nl-BE" sz="2600" dirty="0" smtClean="0"/>
              <a:t>(Foto Global </a:t>
            </a:r>
            <a:r>
              <a:rPr lang="nl-BE" sz="2600" dirty="0" err="1" smtClean="0"/>
              <a:t>Justice</a:t>
            </a:r>
            <a:r>
              <a:rPr lang="nl-BE" sz="2600" dirty="0" smtClean="0"/>
              <a:t> </a:t>
            </a:r>
            <a:r>
              <a:rPr lang="nl-BE" sz="2600" dirty="0" err="1" smtClean="0"/>
              <a:t>Now</a:t>
            </a:r>
            <a:r>
              <a:rPr lang="nl-BE" sz="2600" dirty="0" smtClean="0"/>
              <a:t>)</a:t>
            </a:r>
            <a:endParaRPr lang="nl-BE" sz="2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05840"/>
            <a:ext cx="7147560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2684417" y="2604893"/>
            <a:ext cx="4058527" cy="3715520"/>
          </a:xfrm>
          <a:prstGeom prst="ellipse">
            <a:avLst/>
          </a:prstGeom>
          <a:solidFill>
            <a:schemeClr val="bg1">
              <a:alpha val="0"/>
            </a:schemeClr>
          </a:solidFill>
          <a:ln w="2540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/>
          <p:cNvSpPr/>
          <p:nvPr/>
        </p:nvSpPr>
        <p:spPr>
          <a:xfrm>
            <a:off x="4074607" y="404302"/>
            <a:ext cx="4058527" cy="3715521"/>
          </a:xfrm>
          <a:prstGeom prst="ellipse">
            <a:avLst/>
          </a:prstGeom>
          <a:solidFill>
            <a:schemeClr val="bg1">
              <a:alpha val="0"/>
            </a:schemeClr>
          </a:solidFill>
          <a:ln w="2540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/>
          <p:cNvSpPr/>
          <p:nvPr/>
        </p:nvSpPr>
        <p:spPr>
          <a:xfrm>
            <a:off x="5593916" y="2604893"/>
            <a:ext cx="4058527" cy="3715520"/>
          </a:xfrm>
          <a:prstGeom prst="ellipse">
            <a:avLst/>
          </a:prstGeom>
          <a:solidFill>
            <a:schemeClr val="bg1">
              <a:alpha val="0"/>
            </a:schemeClr>
          </a:solidFill>
          <a:ln w="2540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4793064" y="1225899"/>
            <a:ext cx="252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samenleving</a:t>
            </a:r>
            <a:endParaRPr lang="nl-BE" sz="3600" dirty="0"/>
          </a:p>
        </p:txBody>
      </p:sp>
      <p:sp>
        <p:nvSpPr>
          <p:cNvPr id="8" name="Tekstvak 7"/>
          <p:cNvSpPr txBox="1"/>
          <p:nvPr/>
        </p:nvSpPr>
        <p:spPr>
          <a:xfrm>
            <a:off x="7185196" y="4202693"/>
            <a:ext cx="189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welvaart</a:t>
            </a:r>
            <a:endParaRPr lang="nl-BE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3526971" y="4202693"/>
            <a:ext cx="162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planeet</a:t>
            </a:r>
            <a:endParaRPr lang="nl-BE" sz="3600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3887323" y="763675"/>
            <a:ext cx="4593486" cy="5838092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3887323" y="663191"/>
            <a:ext cx="4562214" cy="5938576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82" y="5257800"/>
            <a:ext cx="1134836" cy="124484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55320" y="663191"/>
            <a:ext cx="287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II Waar moet</a:t>
            </a:r>
          </a:p>
          <a:p>
            <a:r>
              <a:rPr lang="nl-BE" sz="4000" dirty="0" smtClean="0"/>
              <a:t>het naartoe?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16046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5034" y="5516217"/>
            <a:ext cx="9178291" cy="1341783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Ovaal 5"/>
          <p:cNvSpPr/>
          <p:nvPr/>
        </p:nvSpPr>
        <p:spPr>
          <a:xfrm rot="1262722">
            <a:off x="3568700" y="290513"/>
            <a:ext cx="5054600" cy="6276975"/>
          </a:xfrm>
          <a:prstGeom prst="ellipse">
            <a:avLst/>
          </a:prstGeom>
          <a:noFill/>
          <a:ln w="3175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7" name="Ovaal 6"/>
          <p:cNvSpPr/>
          <p:nvPr/>
        </p:nvSpPr>
        <p:spPr>
          <a:xfrm rot="1083586">
            <a:off x="4029496" y="922973"/>
            <a:ext cx="3505200" cy="5012055"/>
          </a:xfrm>
          <a:prstGeom prst="ellipse">
            <a:avLst/>
          </a:prstGeom>
          <a:noFill/>
          <a:ln w="317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8" name="Ovaal 7"/>
          <p:cNvSpPr/>
          <p:nvPr/>
        </p:nvSpPr>
        <p:spPr>
          <a:xfrm rot="935717">
            <a:off x="4523986" y="1669733"/>
            <a:ext cx="1697355" cy="3518535"/>
          </a:xfrm>
          <a:prstGeom prst="ellipse">
            <a:avLst/>
          </a:prstGeom>
          <a:noFill/>
          <a:ln w="3175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968561" y="2044055"/>
            <a:ext cx="143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 smtClean="0">
                <a:solidFill>
                  <a:srgbClr val="33CCCC"/>
                </a:solidFill>
              </a:rPr>
              <a:t>AARDE</a:t>
            </a:r>
            <a:endParaRPr lang="nl-BE" sz="3200" b="1" dirty="0">
              <a:solidFill>
                <a:srgbClr val="33CCCC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824122" y="3089353"/>
            <a:ext cx="2709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>
                <a:solidFill>
                  <a:srgbClr val="FF6600"/>
                </a:solidFill>
              </a:rPr>
              <a:t>SAMENLEVING</a:t>
            </a:r>
            <a:endParaRPr lang="nl-BE" sz="3200" b="1" dirty="0">
              <a:solidFill>
                <a:srgbClr val="FF66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128636" y="4010397"/>
            <a:ext cx="2045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 smtClean="0">
                <a:solidFill>
                  <a:srgbClr val="99CC00"/>
                </a:solidFill>
              </a:rPr>
              <a:t>WELVAART</a:t>
            </a:r>
            <a:endParaRPr lang="nl-BE" sz="3200" b="1" dirty="0">
              <a:solidFill>
                <a:srgbClr val="99CC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5320" y="663191"/>
            <a:ext cx="287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II Waar moet</a:t>
            </a:r>
          </a:p>
          <a:p>
            <a:r>
              <a:rPr lang="nl-BE" sz="4000" dirty="0" smtClean="0"/>
              <a:t>het naartoe?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841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5" grpId="0"/>
      <p:bldP spid="10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433</Words>
  <Application>Microsoft Office PowerPoint</Application>
  <PresentationFormat>Breedbeeld</PresentationFormat>
  <Paragraphs>118</Paragraphs>
  <Slides>24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Kantoorthema</vt:lpstr>
      <vt:lpstr> Presentatie   TRANSITIE Onze welvaart van morgen</vt:lpstr>
      <vt:lpstr>TRANSITIE in vogelvlucht</vt:lpstr>
      <vt:lpstr>I Waar zijn we beland? Systemische problemen</vt:lpstr>
      <vt:lpstr>Zeespiegelstijging + 7 m (bron flood.firetree.net) wondere wereld van de verdubbelingssnelheid</vt:lpstr>
      <vt:lpstr>Ecologische grenzen</vt:lpstr>
      <vt:lpstr>Sociale grenzen</vt:lpstr>
      <vt:lpstr>Democratische grenzen</vt:lpstr>
      <vt:lpstr>PowerPoint-presentatie</vt:lpstr>
      <vt:lpstr>PowerPoint-presentatie</vt:lpstr>
      <vt:lpstr>PowerPoint-presentatie</vt:lpstr>
      <vt:lpstr>PowerPoint-presentatie</vt:lpstr>
      <vt:lpstr>Naar een stabiele, betrouwbare, stationaire, circulaire economie</vt:lpstr>
      <vt:lpstr>IV Hoe geraken we daar?</vt:lpstr>
      <vt:lpstr>IV Hoe geraken we daar?</vt:lpstr>
      <vt:lpstr>IV Hoe geraken we daar?</vt:lpstr>
      <vt:lpstr>IV Hoe geraken we daar?</vt:lpstr>
      <vt:lpstr>PowerPoint-presentatie</vt:lpstr>
      <vt:lpstr>Motors van transitie of verandering</vt:lpstr>
      <vt:lpstr>PowerPoint-presentatie</vt:lpstr>
      <vt:lpstr>Van verbeelden naar doen</vt:lpstr>
      <vt:lpstr>Van verbeelden naar doen</vt:lpstr>
      <vt:lpstr>Van verbeelden naar doen Wat doen burgers, overheid en bedrijven hier?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DIRK BARREZ</dc:creator>
  <cp:lastModifiedBy>DIRK BARREZ</cp:lastModifiedBy>
  <cp:revision>175</cp:revision>
  <dcterms:created xsi:type="dcterms:W3CDTF">2016-09-01T08:38:11Z</dcterms:created>
  <dcterms:modified xsi:type="dcterms:W3CDTF">2017-11-29T16:55:34Z</dcterms:modified>
</cp:coreProperties>
</file>